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6BB5-2795-4190-A6D5-70C8454A6E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ABC4BE5-247F-4966-BDB5-A730A4D684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894AFFE-1C49-49BA-AF09-565631310EFD}"/>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5" name="Footer Placeholder 4">
            <a:extLst>
              <a:ext uri="{FF2B5EF4-FFF2-40B4-BE49-F238E27FC236}">
                <a16:creationId xmlns:a16="http://schemas.microsoft.com/office/drawing/2014/main" id="{E7303F92-1C70-4ADE-9C97-4EB75A15BF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25D45-8669-47C3-A919-3963A14D4B3D}"/>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32705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CAAAF-77BE-4BAC-9947-54E87D6B48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A775D9-AF21-4232-A29E-59AF3A55D7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6987E9-F9D9-4B38-B039-3DBD7228A0A2}"/>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5" name="Footer Placeholder 4">
            <a:extLst>
              <a:ext uri="{FF2B5EF4-FFF2-40B4-BE49-F238E27FC236}">
                <a16:creationId xmlns:a16="http://schemas.microsoft.com/office/drawing/2014/main" id="{0C2FCC30-F793-4AA5-8EFC-56D1CE791B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F332E-0D1C-40EF-8CA2-B19838E1D055}"/>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019847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A21641-839B-4095-83BE-771094ABB5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3806AAD-558C-4096-8B2B-1BC8D6E084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2BC564-AC3A-44C7-AFBB-B02E34CABDB0}"/>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5" name="Footer Placeholder 4">
            <a:extLst>
              <a:ext uri="{FF2B5EF4-FFF2-40B4-BE49-F238E27FC236}">
                <a16:creationId xmlns:a16="http://schemas.microsoft.com/office/drawing/2014/main" id="{A04F5608-3F4B-4F13-9403-6FE29D31E5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B55BB2-B1CF-476D-AB3F-1CA45C2F235B}"/>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9905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90117-0703-4F3B-B87C-B46E4A2671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A0F101-13E3-4A84-94D0-179E0294C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2A21AE-0F86-4094-A638-FF12C66C2D76}"/>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5" name="Footer Placeholder 4">
            <a:extLst>
              <a:ext uri="{FF2B5EF4-FFF2-40B4-BE49-F238E27FC236}">
                <a16:creationId xmlns:a16="http://schemas.microsoft.com/office/drawing/2014/main" id="{10EDFD47-0494-44D0-BADD-97B3E19849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71884B-10A1-42EB-8EDF-6061F58F9C71}"/>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56293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CEE07-1B9E-4790-ACF5-4AC4D33D7A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F45B403-4B57-4E9E-982B-F41277387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C334E8-6A29-483C-BFAB-7BE6443B9A86}"/>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5" name="Footer Placeholder 4">
            <a:extLst>
              <a:ext uri="{FF2B5EF4-FFF2-40B4-BE49-F238E27FC236}">
                <a16:creationId xmlns:a16="http://schemas.microsoft.com/office/drawing/2014/main" id="{8EB5F672-7B67-4A62-8029-8630D13544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A1C569-3F9A-4193-8654-DA3CA67D1E5F}"/>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0846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0D10A-D136-4211-B5E4-2B71CBEB12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7FB188-245F-47F5-9A2D-DC76025282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DB4AA81-7E14-4193-BC2A-F90A5136CD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9D67C7-477A-4F9B-AD57-34347FFB685C}"/>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6" name="Footer Placeholder 5">
            <a:extLst>
              <a:ext uri="{FF2B5EF4-FFF2-40B4-BE49-F238E27FC236}">
                <a16:creationId xmlns:a16="http://schemas.microsoft.com/office/drawing/2014/main" id="{5B909CA3-4062-40DB-80FA-68AD2C52CE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25E046-B43B-4983-A3D0-42404F06159A}"/>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151062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E795-09E7-4087-971C-776BBF697E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F91CE3-1BC2-457B-8645-F6958E95CD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D2A828-1481-4602-B1AB-D6C6D6056F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C9E895-8C4C-4D27-B8A6-6C4DC69220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194AE9-C1D0-446A-B6E7-22FF66A538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817E3ED-63AB-4625-BB80-BC67CB83B962}"/>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8" name="Footer Placeholder 7">
            <a:extLst>
              <a:ext uri="{FF2B5EF4-FFF2-40B4-BE49-F238E27FC236}">
                <a16:creationId xmlns:a16="http://schemas.microsoft.com/office/drawing/2014/main" id="{213DB003-8AD6-4888-8AD3-C5DB0632E23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1095C3-05FF-4C7F-B473-CD210DD9C1FA}"/>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43724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5124-78B1-4CF1-A9D2-9329DA4765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19E498-0DD2-4FE9-B95D-8AA512A70017}"/>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4" name="Footer Placeholder 3">
            <a:extLst>
              <a:ext uri="{FF2B5EF4-FFF2-40B4-BE49-F238E27FC236}">
                <a16:creationId xmlns:a16="http://schemas.microsoft.com/office/drawing/2014/main" id="{3695B9A8-C1E2-4AB6-A116-022DFBB634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4F9FA8D-2A60-470F-BD84-5E8EDBF634F0}"/>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253331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ECA9B5-1197-48D3-B85B-5F5F154A69A3}"/>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3" name="Footer Placeholder 2">
            <a:extLst>
              <a:ext uri="{FF2B5EF4-FFF2-40B4-BE49-F238E27FC236}">
                <a16:creationId xmlns:a16="http://schemas.microsoft.com/office/drawing/2014/main" id="{E418D002-B527-47CB-B7C8-B9BFC049CED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8D1391-3431-450B-8AD2-8723C4C8DD37}"/>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19611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560C6-A0AA-48B3-859E-3AD1DF12D3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A24914A-345B-4AC8-8997-26858ABB0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DFF81B-E001-4EF6-BC32-7C630D1FF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BADDF-0359-4AFB-8FFD-A24BDC7278F8}"/>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6" name="Footer Placeholder 5">
            <a:extLst>
              <a:ext uri="{FF2B5EF4-FFF2-40B4-BE49-F238E27FC236}">
                <a16:creationId xmlns:a16="http://schemas.microsoft.com/office/drawing/2014/main" id="{7BAF9C7E-537C-4C54-B3DC-D98A2821DC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E08B78-D925-40A9-955F-30B383AF6228}"/>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196411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DC96A-EE70-416A-81A9-42E58A44B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9BB9F37-7861-4BE6-B071-00C0BBF100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63CE63-6FA9-4430-A219-04B7CAB9B3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744611-5DD8-4E84-AD05-12F0F82AB449}"/>
              </a:ext>
            </a:extLst>
          </p:cNvPr>
          <p:cNvSpPr>
            <a:spLocks noGrp="1"/>
          </p:cNvSpPr>
          <p:nvPr>
            <p:ph type="dt" sz="half" idx="10"/>
          </p:nvPr>
        </p:nvSpPr>
        <p:spPr/>
        <p:txBody>
          <a:bodyPr/>
          <a:lstStyle/>
          <a:p>
            <a:fld id="{ECCB0978-E059-45B5-8A83-5693AB2F54FD}" type="datetimeFigureOut">
              <a:rPr lang="en-GB" smtClean="0"/>
              <a:t>14/02/2022</a:t>
            </a:fld>
            <a:endParaRPr lang="en-GB"/>
          </a:p>
        </p:txBody>
      </p:sp>
      <p:sp>
        <p:nvSpPr>
          <p:cNvPr id="6" name="Footer Placeholder 5">
            <a:extLst>
              <a:ext uri="{FF2B5EF4-FFF2-40B4-BE49-F238E27FC236}">
                <a16:creationId xmlns:a16="http://schemas.microsoft.com/office/drawing/2014/main" id="{1E654BF5-1303-485A-9A87-139AF9C847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C3B9F1-FFBD-4DF0-87B8-7C7AE7CD9E86}"/>
              </a:ext>
            </a:extLst>
          </p:cNvPr>
          <p:cNvSpPr>
            <a:spLocks noGrp="1"/>
          </p:cNvSpPr>
          <p:nvPr>
            <p:ph type="sldNum" sz="quarter" idx="12"/>
          </p:nvPr>
        </p:nvSpPr>
        <p:spPr/>
        <p:txBody>
          <a:bodyPr/>
          <a:lstStyle/>
          <a:p>
            <a:fld id="{B4355821-2470-4104-A0BF-C32BD5FACA18}" type="slidenum">
              <a:rPr lang="en-GB" smtClean="0"/>
              <a:t>‹#›</a:t>
            </a:fld>
            <a:endParaRPr lang="en-GB"/>
          </a:p>
        </p:txBody>
      </p:sp>
    </p:spTree>
    <p:extLst>
      <p:ext uri="{BB962C8B-B14F-4D97-AF65-F5344CB8AC3E}">
        <p14:creationId xmlns:p14="http://schemas.microsoft.com/office/powerpoint/2010/main" val="415743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0995A9-F3CD-47C5-8246-9132B95F4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4CB70A-E111-45F7-85AE-6DCE9D8D7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3DAB1C-D751-496A-AD6A-B8E0CEC519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B0978-E059-45B5-8A83-5693AB2F54FD}" type="datetimeFigureOut">
              <a:rPr lang="en-GB" smtClean="0"/>
              <a:t>14/02/2022</a:t>
            </a:fld>
            <a:endParaRPr lang="en-GB"/>
          </a:p>
        </p:txBody>
      </p:sp>
      <p:sp>
        <p:nvSpPr>
          <p:cNvPr id="5" name="Footer Placeholder 4">
            <a:extLst>
              <a:ext uri="{FF2B5EF4-FFF2-40B4-BE49-F238E27FC236}">
                <a16:creationId xmlns:a16="http://schemas.microsoft.com/office/drawing/2014/main" id="{4FAE1ED6-63B7-4D20-8AA7-31E7A83FDD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57ACF19-4E06-42AC-B94C-87DDD888CC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55821-2470-4104-A0BF-C32BD5FACA18}" type="slidenum">
              <a:rPr lang="en-GB" smtClean="0"/>
              <a:t>‹#›</a:t>
            </a:fld>
            <a:endParaRPr lang="en-GB"/>
          </a:p>
        </p:txBody>
      </p:sp>
    </p:spTree>
    <p:extLst>
      <p:ext uri="{BB962C8B-B14F-4D97-AF65-F5344CB8AC3E}">
        <p14:creationId xmlns:p14="http://schemas.microsoft.com/office/powerpoint/2010/main" val="3620924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1CAF503-86C9-4B8C-95EE-2B46974457BB}"/>
              </a:ext>
            </a:extLst>
          </p:cNvPr>
          <p:cNvSpPr>
            <a:spLocks noGrp="1"/>
          </p:cNvSpPr>
          <p:nvPr>
            <p:ph sz="half" idx="2"/>
          </p:nvPr>
        </p:nvSpPr>
        <p:spPr>
          <a:xfrm>
            <a:off x="6172200" y="1825625"/>
            <a:ext cx="5181600" cy="4940300"/>
          </a:xfrm>
        </p:spPr>
        <p:txBody>
          <a:bodyPr>
            <a:normAutofit fontScale="55000" lnSpcReduction="20000"/>
          </a:bodyPr>
          <a:lstStyle/>
          <a:p>
            <a:pPr>
              <a:lnSpc>
                <a:spcPct val="120000"/>
              </a:lnSpc>
            </a:pPr>
            <a:r>
              <a:rPr lang="en-GB" dirty="0"/>
              <a:t>Inspired by our teacher, Jesus Christ, and his good news to the poor, we have a commitment especially to those who are disadvantaged. We are determined that a child’s start in life need not determine their future. We are committed to the well-being of the earth, our common home, inspired by the example of Pope Francis: to live wisely, think deeply and love generously</a:t>
            </a:r>
          </a:p>
          <a:p>
            <a:pPr>
              <a:lnSpc>
                <a:spcPct val="120000"/>
              </a:lnSpc>
            </a:pPr>
            <a:r>
              <a:rPr lang="en-GB" dirty="0"/>
              <a:t>I would ask you to truly consider if you can take on this vital role. If you feel you can help, please speak to your parish priest about the next steps on the journey.</a:t>
            </a:r>
          </a:p>
          <a:p>
            <a:pPr>
              <a:lnSpc>
                <a:spcPct val="120000"/>
              </a:lnSpc>
            </a:pPr>
            <a:r>
              <a:rPr lang="en-GB" dirty="0"/>
              <a:t>May the Lord reward your service and may you be blessed in the generosity of sharing your gifts.</a:t>
            </a:r>
          </a:p>
          <a:p>
            <a:endParaRPr lang="en-GB" i="1" dirty="0"/>
          </a:p>
          <a:p>
            <a:pPr marL="0" indent="0">
              <a:buNone/>
            </a:pPr>
            <a:r>
              <a:rPr lang="en-GB" b="1" i="1" dirty="0">
                <a:latin typeface="Bradley Hand ITC" panose="03070402050302030203" pitchFamily="66" charset="0"/>
              </a:rPr>
              <a:t>    Rev Canon Mark O’Keeffe </a:t>
            </a:r>
          </a:p>
          <a:p>
            <a:pPr marL="0" indent="0">
              <a:buNone/>
            </a:pPr>
            <a:r>
              <a:rPr lang="en-GB" i="1" dirty="0"/>
              <a:t>     Episcopal Vicar for Schools</a:t>
            </a:r>
          </a:p>
          <a:p>
            <a:pPr marL="0" indent="0">
              <a:buNone/>
            </a:pPr>
            <a:r>
              <a:rPr lang="en-GB" i="1" dirty="0"/>
              <a:t>     Plymouth Diocese</a:t>
            </a:r>
          </a:p>
          <a:p>
            <a:pPr marL="0" indent="0">
              <a:buNone/>
            </a:pPr>
            <a:endParaRPr lang="en-GB" i="1" dirty="0"/>
          </a:p>
          <a:p>
            <a:endParaRPr lang="en-GB" i="1" dirty="0"/>
          </a:p>
        </p:txBody>
      </p:sp>
      <p:pic>
        <p:nvPicPr>
          <p:cNvPr id="7" name="Picture 6">
            <a:extLst>
              <a:ext uri="{FF2B5EF4-FFF2-40B4-BE49-F238E27FC236}">
                <a16:creationId xmlns:a16="http://schemas.microsoft.com/office/drawing/2014/main" id="{3FCB351B-54E4-46ED-8DFC-0B02D5C1DAC4}"/>
              </a:ext>
            </a:extLst>
          </p:cNvPr>
          <p:cNvPicPr>
            <a:picLocks noChangeAspect="1"/>
          </p:cNvPicPr>
          <p:nvPr/>
        </p:nvPicPr>
        <p:blipFill>
          <a:blip r:embed="rId2"/>
          <a:stretch>
            <a:fillRect/>
          </a:stretch>
        </p:blipFill>
        <p:spPr>
          <a:xfrm>
            <a:off x="9873395" y="5786523"/>
            <a:ext cx="1935706" cy="889643"/>
          </a:xfrm>
          <a:prstGeom prst="rect">
            <a:avLst/>
          </a:prstGeom>
        </p:spPr>
      </p:pic>
      <p:sp>
        <p:nvSpPr>
          <p:cNvPr id="4" name="Title 3">
            <a:extLst>
              <a:ext uri="{FF2B5EF4-FFF2-40B4-BE49-F238E27FC236}">
                <a16:creationId xmlns:a16="http://schemas.microsoft.com/office/drawing/2014/main" id="{D9746063-E006-433C-BED4-BA9046B8F19F}"/>
              </a:ext>
            </a:extLst>
          </p:cNvPr>
          <p:cNvSpPr>
            <a:spLocks noGrp="1"/>
          </p:cNvSpPr>
          <p:nvPr>
            <p:ph type="title"/>
          </p:nvPr>
        </p:nvSpPr>
        <p:spPr>
          <a:xfrm>
            <a:off x="1083759" y="92075"/>
            <a:ext cx="10515600" cy="1325563"/>
          </a:xfrm>
        </p:spPr>
        <p:txBody>
          <a:bodyPr/>
          <a:lstStyle/>
          <a:p>
            <a:r>
              <a:rPr lang="en-GB" b="1" dirty="0"/>
              <a:t>Calling all Catholics! </a:t>
            </a:r>
            <a:r>
              <a:rPr lang="en-GB" dirty="0"/>
              <a:t>– </a:t>
            </a:r>
            <a:r>
              <a:rPr lang="en-GB" i="1" dirty="0"/>
              <a:t>We </a:t>
            </a:r>
            <a:r>
              <a:rPr lang="en-GB" i="1" u="sng" dirty="0"/>
              <a:t>need</a:t>
            </a:r>
            <a:r>
              <a:rPr lang="en-GB" i="1" dirty="0"/>
              <a:t> you</a:t>
            </a:r>
          </a:p>
        </p:txBody>
      </p:sp>
      <p:sp>
        <p:nvSpPr>
          <p:cNvPr id="5" name="Content Placeholder 4">
            <a:extLst>
              <a:ext uri="{FF2B5EF4-FFF2-40B4-BE49-F238E27FC236}">
                <a16:creationId xmlns:a16="http://schemas.microsoft.com/office/drawing/2014/main" id="{8C450F9C-0EF0-48DC-92F6-E8CA4FF84D40}"/>
              </a:ext>
            </a:extLst>
          </p:cNvPr>
          <p:cNvSpPr>
            <a:spLocks noGrp="1"/>
          </p:cNvSpPr>
          <p:nvPr>
            <p:ph sz="half" idx="1"/>
          </p:nvPr>
        </p:nvSpPr>
        <p:spPr>
          <a:xfrm>
            <a:off x="838201" y="1348546"/>
            <a:ext cx="5181600" cy="5509453"/>
          </a:xfrm>
        </p:spPr>
        <p:txBody>
          <a:bodyPr>
            <a:normAutofit fontScale="55000" lnSpcReduction="20000"/>
          </a:bodyPr>
          <a:lstStyle/>
          <a:p>
            <a:r>
              <a:rPr lang="en-GB" b="1" u="sng" dirty="0"/>
              <a:t>We need committed Catholics to become foundation governors in our schools.</a:t>
            </a:r>
          </a:p>
          <a:p>
            <a:pPr>
              <a:lnSpc>
                <a:spcPct val="120000"/>
              </a:lnSpc>
            </a:pPr>
            <a:r>
              <a:rPr lang="en-GB" dirty="0"/>
              <a:t>We want the Diocese to have a community of outstanding schools in which our pupils flourish in safe, happy and stimulating environments, so they leave us with the knowledge and skills, personal qualities and aspirations, to make the world a better place, inspired by the Gospel.</a:t>
            </a:r>
          </a:p>
          <a:p>
            <a:pPr>
              <a:lnSpc>
                <a:spcPct val="120000"/>
              </a:lnSpc>
            </a:pPr>
            <a:r>
              <a:rPr lang="en-GB" dirty="0"/>
              <a:t>You could make a huge difference in our Diocese. Your faith and encouragement could help the school community to develop their Catholic identity, keep our children and staff safe and help them in their commitment to the vision of Pope Francis who said, ‘Only by changing education can we change the world.’</a:t>
            </a:r>
          </a:p>
          <a:p>
            <a:pPr>
              <a:lnSpc>
                <a:spcPct val="120000"/>
              </a:lnSpc>
            </a:pPr>
            <a:r>
              <a:rPr lang="en-GB" dirty="0"/>
              <a:t>A background in education or safeguarding would be desirable but no experience is totally necessary – your passion, faith and commitment is what is really needed as lots of friendly advice and training will be given.</a:t>
            </a:r>
          </a:p>
          <a:p>
            <a:endParaRPr lang="en-GB" i="1" dirty="0"/>
          </a:p>
          <a:p>
            <a:endParaRPr lang="en-GB" dirty="0"/>
          </a:p>
        </p:txBody>
      </p:sp>
      <p:pic>
        <p:nvPicPr>
          <p:cNvPr id="8" name="Picture 7">
            <a:extLst>
              <a:ext uri="{FF2B5EF4-FFF2-40B4-BE49-F238E27FC236}">
                <a16:creationId xmlns:a16="http://schemas.microsoft.com/office/drawing/2014/main" id="{4F9C92D3-3E2C-4D3A-8375-D0CA2E2F3642}"/>
              </a:ext>
            </a:extLst>
          </p:cNvPr>
          <p:cNvPicPr>
            <a:picLocks noChangeAspect="1"/>
          </p:cNvPicPr>
          <p:nvPr/>
        </p:nvPicPr>
        <p:blipFill>
          <a:blip r:embed="rId3"/>
          <a:stretch>
            <a:fillRect/>
          </a:stretch>
        </p:blipFill>
        <p:spPr>
          <a:xfrm>
            <a:off x="10156822" y="318680"/>
            <a:ext cx="1652279" cy="1098958"/>
          </a:xfrm>
          <a:prstGeom prst="rect">
            <a:avLst/>
          </a:prstGeom>
          <a:ln>
            <a:noFill/>
          </a:ln>
        </p:spPr>
      </p:pic>
      <p:pic>
        <p:nvPicPr>
          <p:cNvPr id="9" name="Picture 8">
            <a:extLst>
              <a:ext uri="{FF2B5EF4-FFF2-40B4-BE49-F238E27FC236}">
                <a16:creationId xmlns:a16="http://schemas.microsoft.com/office/drawing/2014/main" id="{40AFA16E-8BA0-4F45-B6BC-1599EE61D8F9}"/>
              </a:ext>
            </a:extLst>
          </p:cNvPr>
          <p:cNvPicPr>
            <a:picLocks noChangeAspect="1"/>
          </p:cNvPicPr>
          <p:nvPr/>
        </p:nvPicPr>
        <p:blipFill>
          <a:blip r:embed="rId4"/>
          <a:stretch>
            <a:fillRect/>
          </a:stretch>
        </p:blipFill>
        <p:spPr>
          <a:xfrm>
            <a:off x="4538444" y="5786523"/>
            <a:ext cx="1557556" cy="918138"/>
          </a:xfrm>
          <a:prstGeom prst="rect">
            <a:avLst/>
          </a:prstGeom>
        </p:spPr>
      </p:pic>
    </p:spTree>
    <p:extLst>
      <p:ext uri="{BB962C8B-B14F-4D97-AF65-F5344CB8AC3E}">
        <p14:creationId xmlns:p14="http://schemas.microsoft.com/office/powerpoint/2010/main" val="6355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309</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Bradley Hand ITC</vt:lpstr>
      <vt:lpstr>Calibri</vt:lpstr>
      <vt:lpstr>Calibri Light</vt:lpstr>
      <vt:lpstr>Office Theme</vt:lpstr>
      <vt:lpstr>Calling all Catholics! – We need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Calling all Catholics! – We need you</dc:title>
  <dc:creator>Jeremy Skelton</dc:creator>
  <cp:lastModifiedBy>BishopPA</cp:lastModifiedBy>
  <cp:revision>2</cp:revision>
  <dcterms:created xsi:type="dcterms:W3CDTF">2022-02-08T11:05:46Z</dcterms:created>
  <dcterms:modified xsi:type="dcterms:W3CDTF">2022-02-14T10:39:27Z</dcterms:modified>
</cp:coreProperties>
</file>